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E865-0E9E-4AC4-B9CD-B1D523942B31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D908E-F9FD-482D-8137-3E241CB7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6336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62319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7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Отчет руководства о результатах финансово-хозяйственной деятельности  (MD&amp;A) и исполнении ключевых КПД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0883899" y="589756"/>
            <a:ext cx="11160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latin typeface="+mj-lt"/>
              </a:rPr>
              <a:t>млн. тенге</a:t>
            </a:r>
          </a:p>
        </p:txBody>
      </p:sp>
      <p:sp>
        <p:nvSpPr>
          <p:cNvPr id="9" name="Текст 2"/>
          <p:cNvSpPr txBox="1">
            <a:spLocks/>
          </p:cNvSpPr>
          <p:nvPr/>
        </p:nvSpPr>
        <p:spPr bwMode="auto">
          <a:xfrm>
            <a:off x="136521" y="5590032"/>
            <a:ext cx="11822112" cy="141045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42900" indent="-3429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3429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реализации продукции в 1-ом квартале 2024 года составили 400,16 млн. тенге в связи с увеличением </a:t>
            </a:r>
            <a:r>
              <a:rPr 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услуги по предоставлению доступа к информационным ресурсам (</a:t>
            </a:r>
            <a:r>
              <a:rPr lang="en-US" sz="1000" dirty="0">
                <a:solidFill>
                  <a:srgbClr val="002060"/>
                </a:solidFill>
                <a:latin typeface="Arial" charset="0"/>
                <a:cs typeface="Arial" charset="0"/>
              </a:rPr>
              <a:t>BPMS</a:t>
            </a:r>
            <a:r>
              <a:rPr 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),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 а также  отсутствием дохода по услуге транспортного обслуживания.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финансирования в 1-ом квартале 2024 года составили  0,59 млн. тенге, где  отражены доходы по вознаграждениям по депозитам от размещенных вкладов в банках второго уровня АО «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Forte Bank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». 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Себестоимость в 1-ом квартале 2024 года составила  265,89 млн. тенге за счет роста услуги по гражданско-правовым договорам.   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Общие и админ. расходы в 1-ом квартале 2024 года составили 53,68 млн. тенге за счет оптимизации затрат.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EBITDA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в 1-ом квартале 2024 года составила 105,15 млн. тенге. 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Итоговая прибыль в 1-ом квартале 2024 года составила 55,37 млн. тенге связано с увеличением расходов.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latin typeface="Arial" charset="0"/>
              <a:cs typeface="Arial" charset="0"/>
            </a:endParaRPr>
          </a:p>
          <a:p>
            <a:pPr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</p:txBody>
      </p:sp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D5DE3E-14B9-4656-95B0-7D5D63707F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031843"/>
              </p:ext>
            </p:extLst>
          </p:nvPr>
        </p:nvGraphicFramePr>
        <p:xfrm>
          <a:off x="192088" y="839782"/>
          <a:ext cx="11807822" cy="4713800"/>
        </p:xfrm>
        <a:graphic>
          <a:graphicData uri="http://schemas.openxmlformats.org/drawingml/2006/table">
            <a:tbl>
              <a:tblPr/>
              <a:tblGrid>
                <a:gridCol w="569912">
                  <a:extLst>
                    <a:ext uri="{9D8B030D-6E8A-4147-A177-3AD203B41FA5}">
                      <a16:colId xmlns:a16="http://schemas.microsoft.com/office/drawing/2014/main" val="4292233171"/>
                    </a:ext>
                  </a:extLst>
                </a:gridCol>
                <a:gridCol w="3237510">
                  <a:extLst>
                    <a:ext uri="{9D8B030D-6E8A-4147-A177-3AD203B41FA5}">
                      <a16:colId xmlns:a16="http://schemas.microsoft.com/office/drawing/2014/main" val="2351428926"/>
                    </a:ext>
                  </a:extLst>
                </a:gridCol>
                <a:gridCol w="1333400">
                  <a:extLst>
                    <a:ext uri="{9D8B030D-6E8A-4147-A177-3AD203B41FA5}">
                      <a16:colId xmlns:a16="http://schemas.microsoft.com/office/drawing/2014/main" val="2397732030"/>
                    </a:ext>
                  </a:extLst>
                </a:gridCol>
                <a:gridCol w="1333400">
                  <a:extLst>
                    <a:ext uri="{9D8B030D-6E8A-4147-A177-3AD203B41FA5}">
                      <a16:colId xmlns:a16="http://schemas.microsoft.com/office/drawing/2014/main" val="3179388903"/>
                    </a:ext>
                  </a:extLst>
                </a:gridCol>
                <a:gridCol w="1333400">
                  <a:extLst>
                    <a:ext uri="{9D8B030D-6E8A-4147-A177-3AD203B41FA5}">
                      <a16:colId xmlns:a16="http://schemas.microsoft.com/office/drawing/2014/main" val="6613398"/>
                    </a:ext>
                  </a:extLst>
                </a:gridCol>
                <a:gridCol w="1333400">
                  <a:extLst>
                    <a:ext uri="{9D8B030D-6E8A-4147-A177-3AD203B41FA5}">
                      <a16:colId xmlns:a16="http://schemas.microsoft.com/office/drawing/2014/main" val="3713917971"/>
                    </a:ext>
                  </a:extLst>
                </a:gridCol>
                <a:gridCol w="1333400">
                  <a:extLst>
                    <a:ext uri="{9D8B030D-6E8A-4147-A177-3AD203B41FA5}">
                      <a16:colId xmlns:a16="http://schemas.microsoft.com/office/drawing/2014/main" val="2858396616"/>
                    </a:ext>
                  </a:extLst>
                </a:gridCol>
                <a:gridCol w="1333400">
                  <a:extLst>
                    <a:ext uri="{9D8B030D-6E8A-4147-A177-3AD203B41FA5}">
                      <a16:colId xmlns:a16="http://schemas.microsoft.com/office/drawing/2014/main" val="1172916051"/>
                    </a:ext>
                  </a:extLst>
                </a:gridCol>
              </a:tblGrid>
              <a:tr h="21833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 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23г./ факту 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квартал 2023 года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квартал 2024 года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факт1 кв. 24г. /факту 1 кв.  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875935"/>
                  </a:ext>
                </a:extLst>
              </a:tr>
              <a:tr h="1420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186626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992337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margin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35148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1 516,54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1 597,36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612120"/>
                  </a:ext>
                </a:extLst>
              </a:tr>
              <a:tr h="28414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 от реализации продукции и оказания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1 514,64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1 595,03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305382"/>
                  </a:ext>
                </a:extLst>
              </a:tr>
              <a:tr h="2183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конторскому обслуживанию</a:t>
                      </a:r>
                    </a:p>
                  </a:txBody>
                  <a:tcPr marL="68167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389,06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005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транспортному обслуживанию/аренда автотранспорта</a:t>
                      </a:r>
                    </a:p>
                  </a:txBody>
                  <a:tcPr marL="68167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889367"/>
                  </a:ext>
                </a:extLst>
              </a:tr>
              <a:tr h="2183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обслуживанию ИТ инфраструктуры</a:t>
                      </a:r>
                    </a:p>
                  </a:txBody>
                  <a:tcPr marL="68167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1 078,64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202399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от финансирования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688415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доходы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80836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1 403,42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1 470,10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97898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Себестоимость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1 127,24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1 206,48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619915"/>
                  </a:ext>
                </a:extLst>
              </a:tr>
              <a:tr h="28414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реализацию продукции и оказание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348181"/>
                  </a:ext>
                </a:extLst>
              </a:tr>
              <a:tr h="2183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Общие и административные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018483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финансирование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415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расходы от неосновной деятельности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240469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610041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Операционная прибыль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956884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35762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по КПН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410169"/>
                  </a:ext>
                </a:extLst>
              </a:tr>
              <a:tr h="14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362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9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Анализ руководством компании финансового состояния и результатов деятельности (MD&amp;A)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A26AF0B-AFDC-4AB8-86A5-4E33C123A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043512"/>
              </p:ext>
            </p:extLst>
          </p:nvPr>
        </p:nvGraphicFramePr>
        <p:xfrm>
          <a:off x="192087" y="1084738"/>
          <a:ext cx="11880851" cy="2553812"/>
        </p:xfrm>
        <a:graphic>
          <a:graphicData uri="http://schemas.openxmlformats.org/drawingml/2006/table">
            <a:tbl>
              <a:tblPr/>
              <a:tblGrid>
                <a:gridCol w="865188">
                  <a:extLst>
                    <a:ext uri="{9D8B030D-6E8A-4147-A177-3AD203B41FA5}">
                      <a16:colId xmlns:a16="http://schemas.microsoft.com/office/drawing/2014/main" val="3469364652"/>
                    </a:ext>
                  </a:extLst>
                </a:gridCol>
                <a:gridCol w="2965781">
                  <a:extLst>
                    <a:ext uri="{9D8B030D-6E8A-4147-A177-3AD203B41FA5}">
                      <a16:colId xmlns:a16="http://schemas.microsoft.com/office/drawing/2014/main" val="828757873"/>
                    </a:ext>
                  </a:extLst>
                </a:gridCol>
                <a:gridCol w="1341647">
                  <a:extLst>
                    <a:ext uri="{9D8B030D-6E8A-4147-A177-3AD203B41FA5}">
                      <a16:colId xmlns:a16="http://schemas.microsoft.com/office/drawing/2014/main" val="4181073288"/>
                    </a:ext>
                  </a:extLst>
                </a:gridCol>
                <a:gridCol w="1341647">
                  <a:extLst>
                    <a:ext uri="{9D8B030D-6E8A-4147-A177-3AD203B41FA5}">
                      <a16:colId xmlns:a16="http://schemas.microsoft.com/office/drawing/2014/main" val="1828736654"/>
                    </a:ext>
                  </a:extLst>
                </a:gridCol>
                <a:gridCol w="1341647">
                  <a:extLst>
                    <a:ext uri="{9D8B030D-6E8A-4147-A177-3AD203B41FA5}">
                      <a16:colId xmlns:a16="http://schemas.microsoft.com/office/drawing/2014/main" val="3399326557"/>
                    </a:ext>
                  </a:extLst>
                </a:gridCol>
                <a:gridCol w="1341647">
                  <a:extLst>
                    <a:ext uri="{9D8B030D-6E8A-4147-A177-3AD203B41FA5}">
                      <a16:colId xmlns:a16="http://schemas.microsoft.com/office/drawing/2014/main" val="2575732179"/>
                    </a:ext>
                  </a:extLst>
                </a:gridCol>
                <a:gridCol w="1341647">
                  <a:extLst>
                    <a:ext uri="{9D8B030D-6E8A-4147-A177-3AD203B41FA5}">
                      <a16:colId xmlns:a16="http://schemas.microsoft.com/office/drawing/2014/main" val="3375796033"/>
                    </a:ext>
                  </a:extLst>
                </a:gridCol>
                <a:gridCol w="1341647">
                  <a:extLst>
                    <a:ext uri="{9D8B030D-6E8A-4147-A177-3AD203B41FA5}">
                      <a16:colId xmlns:a16="http://schemas.microsoft.com/office/drawing/2014/main" val="2890420521"/>
                    </a:ext>
                  </a:extLst>
                </a:gridCol>
              </a:tblGrid>
              <a:tr h="46241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 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23г./ факту 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квартал 2023 года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квартал 2024 года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факт1 кв. 24г. /факту 1 кв.  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98683"/>
                  </a:ext>
                </a:extLst>
              </a:tr>
              <a:tr h="262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100531"/>
                  </a:ext>
                </a:extLst>
              </a:tr>
              <a:tr h="262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Активы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608,91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626,67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696,97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553666"/>
                  </a:ext>
                </a:extLst>
              </a:tr>
              <a:tr h="262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620512"/>
                  </a:ext>
                </a:extLst>
              </a:tr>
              <a:tr h="262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432,11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535160"/>
                  </a:ext>
                </a:extLst>
              </a:tr>
              <a:tr h="262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003888"/>
                  </a:ext>
                </a:extLst>
              </a:tr>
              <a:tr h="262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Тек. ликвидность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04061"/>
                  </a:ext>
                </a:extLst>
              </a:tr>
              <a:tr h="5149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Рентабельность деятельности (итоговая прибыль на расходы)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106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112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610</Words>
  <Application>Microsoft Office PowerPoint</Application>
  <PresentationFormat>Широкоэкранный</PresentationFormat>
  <Paragraphs>249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Тема Office</vt:lpstr>
      <vt:lpstr>Отчет руководства о результатах финансово-хозяйственной деятельности  (MD&amp;A) и исполнении ключевых КПД</vt:lpstr>
      <vt:lpstr>Анализ руководством компании финансового состояния и результатов деятельности (MD&amp;A)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руководства о результатах финансово-хозяйственной деятельности  (MD&amp;A) и исполнении ключевых КПД</dc:title>
  <dc:creator>Мансуров Жанат</dc:creator>
  <cp:lastModifiedBy>Мансуров Жанат</cp:lastModifiedBy>
  <cp:revision>5</cp:revision>
  <dcterms:created xsi:type="dcterms:W3CDTF">2023-05-26T04:15:47Z</dcterms:created>
  <dcterms:modified xsi:type="dcterms:W3CDTF">2024-06-03T06:11:10Z</dcterms:modified>
</cp:coreProperties>
</file>