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E865-0E9E-4AC4-B9CD-B1D523942B3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908E-F9FD-482D-8137-3E241CB78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8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1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763363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60425" indent="-328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2397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54200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84425" indent="-263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416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988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560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13225" indent="-2635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B16931-CB68-42FB-AD40-DBC484305B4A}" type="slidenum">
              <a:rPr lang="ru-RU" altLang="ru-RU" sz="1400" smtClean="0"/>
              <a:pPr>
                <a:spcBef>
                  <a:spcPct val="0"/>
                </a:spcBef>
              </a:pPr>
              <a:t>2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62319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5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7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8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5D92D-AFDE-489B-A4DD-E1E2D96A30F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759C9-48FC-40BB-8119-51C1C7B5B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6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Отчет руководства о результатах финансово-хозяйственной деятельности  (MD&amp;A) и исполнении ключевых КПД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0883899" y="589756"/>
            <a:ext cx="11160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100" b="1" dirty="0">
                <a:latin typeface="+mj-lt"/>
              </a:rPr>
              <a:t>млн. тенге</a:t>
            </a: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192088" y="5159337"/>
            <a:ext cx="11822112" cy="20875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342900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3429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реализации продукции в 1-ом полугодии 2024 года составили 853,32 млн. тенге, что выше аналогичного прошлого года за счет увеличения стоимости услуг, а также заключения новых доходных договоров на «Услуги по предоставлению доступа к информационным ресурсам» и «Аренда автотранспорта-микроавтобуса без водителя»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Доходы от финансирования в 1-ом полугодии 2024 года составили  0,98 млн. тенге, где  отражены доходы по вознаграждениям по депозитам от размещенных вкладов в банках второго уровня АО «</a:t>
            </a: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Forte Bank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».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Себестоимость в 1-ом полугодии 2024 года составила  577,30 млн. тенге за счет роста услуги по гражданско-правовым договорам на 17,2%.  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Общие и админ. расходы в 1-ом полугодии 2024 года составили 122,09 млн. тенге за счет оптимизации затрат.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en-US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EBITDA </a:t>
            </a: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в 1-ом полугодии 2024 года составила 207,74 млн. тенге  за счет сокращения ОАР. 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r>
              <a:rPr lang="ru-RU" altLang="ru-RU" sz="1000" dirty="0">
                <a:solidFill>
                  <a:srgbClr val="002060"/>
                </a:solidFill>
                <a:latin typeface="Arial" charset="0"/>
                <a:cs typeface="Arial" charset="0"/>
              </a:rPr>
              <a:t>Итоговая прибыль в 1-ом полугодии 2024 года составила 117,87 млн. тенге связано с увеличением расходов.</a:t>
            </a: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342900"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9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lvl="2"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buSzPct val="90000"/>
              <a:buFont typeface="Wingdings 2" pitchFamily="18" charset="2"/>
              <a:buChar char=""/>
              <a:defRPr/>
            </a:pPr>
            <a:endParaRPr lang="ru-RU" altLang="ru-RU" sz="600" dirty="0">
              <a:latin typeface="Arial" charset="0"/>
              <a:cs typeface="Arial" charset="0"/>
            </a:endParaRPr>
          </a:p>
        </p:txBody>
      </p:sp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376BFE7-85F6-4EF3-A429-203FCFC34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78175"/>
              </p:ext>
            </p:extLst>
          </p:nvPr>
        </p:nvGraphicFramePr>
        <p:xfrm>
          <a:off x="326232" y="808833"/>
          <a:ext cx="11408568" cy="4322344"/>
        </p:xfrm>
        <a:graphic>
          <a:graphicData uri="http://schemas.openxmlformats.org/drawingml/2006/table">
            <a:tbl>
              <a:tblPr/>
              <a:tblGrid>
                <a:gridCol w="1108260">
                  <a:extLst>
                    <a:ext uri="{9D8B030D-6E8A-4147-A177-3AD203B41FA5}">
                      <a16:colId xmlns:a16="http://schemas.microsoft.com/office/drawing/2014/main" val="4192800427"/>
                    </a:ext>
                  </a:extLst>
                </a:gridCol>
                <a:gridCol w="4824195">
                  <a:extLst>
                    <a:ext uri="{9D8B030D-6E8A-4147-A177-3AD203B41FA5}">
                      <a16:colId xmlns:a16="http://schemas.microsoft.com/office/drawing/2014/main" val="2784143075"/>
                    </a:ext>
                  </a:extLst>
                </a:gridCol>
                <a:gridCol w="1173453">
                  <a:extLst>
                    <a:ext uri="{9D8B030D-6E8A-4147-A177-3AD203B41FA5}">
                      <a16:colId xmlns:a16="http://schemas.microsoft.com/office/drawing/2014/main" val="3090852695"/>
                    </a:ext>
                  </a:extLst>
                </a:gridCol>
                <a:gridCol w="1254943">
                  <a:extLst>
                    <a:ext uri="{9D8B030D-6E8A-4147-A177-3AD203B41FA5}">
                      <a16:colId xmlns:a16="http://schemas.microsoft.com/office/drawing/2014/main" val="1997456321"/>
                    </a:ext>
                  </a:extLst>
                </a:gridCol>
                <a:gridCol w="1254943">
                  <a:extLst>
                    <a:ext uri="{9D8B030D-6E8A-4147-A177-3AD203B41FA5}">
                      <a16:colId xmlns:a16="http://schemas.microsoft.com/office/drawing/2014/main" val="1592904887"/>
                    </a:ext>
                  </a:extLst>
                </a:gridCol>
                <a:gridCol w="1792774">
                  <a:extLst>
                    <a:ext uri="{9D8B030D-6E8A-4147-A177-3AD203B41FA5}">
                      <a16:colId xmlns:a16="http://schemas.microsoft.com/office/drawing/2014/main" val="1355970291"/>
                    </a:ext>
                  </a:extLst>
                </a:gridCol>
              </a:tblGrid>
              <a:tr h="19601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пол.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пол. 2024г.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1 пол. 23г. /факту 1 пол.  22г.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860784"/>
                  </a:ext>
                </a:extLst>
              </a:tr>
              <a:tr h="19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675420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ROACE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84990"/>
                  </a:ext>
                </a:extLst>
              </a:tr>
              <a:tr h="205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margin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959976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1 597,36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543514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продукции и оказания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1 595,03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853,32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872651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конторскому обслуживанию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126184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 обслуживанию ИТ инфраструктуры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1 084,81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97264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Аренда автотранспорта - микроавтобус без водителя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2812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 от финансирования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84775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870631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1 470,10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723,73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747267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Себестоимость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585525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реализацию продукции и оказание услуг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2847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Общие и административные расходы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480544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на финансирование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65040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Прочие расходы от неосновной деятельности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37801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Валовая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388,56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915475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Операционная прибыль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11156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382474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 по КПН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688213"/>
                  </a:ext>
                </a:extLst>
              </a:tr>
              <a:tr h="19601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Итоговая прибыль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863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9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352" y="71438"/>
            <a:ext cx="8980086" cy="649287"/>
          </a:xfrm>
          <a:ln w="222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>
            <a:noAutofit/>
          </a:bodyPr>
          <a:lstStyle/>
          <a:p>
            <a:pPr algn="ctr">
              <a:defRPr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Анализ руководством компании финансового состояния и результатов деятельности (MD&amp;A)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1AEC13-CA28-4A4B-A372-873D0AFB313E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 flipV="1">
            <a:off x="192088" y="677863"/>
            <a:ext cx="11880850" cy="42862"/>
          </a:xfrm>
          <a:prstGeom prst="line">
            <a:avLst/>
          </a:prstGeom>
          <a:ln w="22225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7510" y="-4929"/>
            <a:ext cx="1747162" cy="5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D:\работа\фриланс\Samruk Energy\Презентация\logo ES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115888"/>
            <a:ext cx="115093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BCF44FB-2796-48B4-A722-DA20EA4152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05502"/>
              </p:ext>
            </p:extLst>
          </p:nvPr>
        </p:nvGraphicFramePr>
        <p:xfrm>
          <a:off x="708025" y="1220946"/>
          <a:ext cx="10775950" cy="2427131"/>
        </p:xfrm>
        <a:graphic>
          <a:graphicData uri="http://schemas.openxmlformats.org/drawingml/2006/table">
            <a:tbl>
              <a:tblPr/>
              <a:tblGrid>
                <a:gridCol w="1046807">
                  <a:extLst>
                    <a:ext uri="{9D8B030D-6E8A-4147-A177-3AD203B41FA5}">
                      <a16:colId xmlns:a16="http://schemas.microsoft.com/office/drawing/2014/main" val="1823840289"/>
                    </a:ext>
                  </a:extLst>
                </a:gridCol>
                <a:gridCol w="4556688">
                  <a:extLst>
                    <a:ext uri="{9D8B030D-6E8A-4147-A177-3AD203B41FA5}">
                      <a16:colId xmlns:a16="http://schemas.microsoft.com/office/drawing/2014/main" val="2305404707"/>
                    </a:ext>
                  </a:extLst>
                </a:gridCol>
                <a:gridCol w="1108383">
                  <a:extLst>
                    <a:ext uri="{9D8B030D-6E8A-4147-A177-3AD203B41FA5}">
                      <a16:colId xmlns:a16="http://schemas.microsoft.com/office/drawing/2014/main" val="1963969981"/>
                    </a:ext>
                  </a:extLst>
                </a:gridCol>
                <a:gridCol w="1185354">
                  <a:extLst>
                    <a:ext uri="{9D8B030D-6E8A-4147-A177-3AD203B41FA5}">
                      <a16:colId xmlns:a16="http://schemas.microsoft.com/office/drawing/2014/main" val="3986740963"/>
                    </a:ext>
                  </a:extLst>
                </a:gridCol>
                <a:gridCol w="1185354">
                  <a:extLst>
                    <a:ext uri="{9D8B030D-6E8A-4147-A177-3AD203B41FA5}">
                      <a16:colId xmlns:a16="http://schemas.microsoft.com/office/drawing/2014/main" val="3966150985"/>
                    </a:ext>
                  </a:extLst>
                </a:gridCol>
                <a:gridCol w="1693364">
                  <a:extLst>
                    <a:ext uri="{9D8B030D-6E8A-4147-A177-3AD203B41FA5}">
                      <a16:colId xmlns:a16="http://schemas.microsoft.com/office/drawing/2014/main" val="34733886"/>
                    </a:ext>
                  </a:extLst>
                </a:gridCol>
              </a:tblGrid>
              <a:tr h="24636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№ п/п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 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пол. 2023г.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пол. 2024г.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факт 1 пол. 24г. /факту 1 пол.  23г.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17394"/>
                  </a:ext>
                </a:extLst>
              </a:tr>
              <a:tr h="246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Факт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698681"/>
                  </a:ext>
                </a:extLst>
              </a:tr>
              <a:tr h="246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488,22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404839"/>
                  </a:ext>
                </a:extLst>
              </a:tr>
              <a:tr h="246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414739"/>
                  </a:ext>
                </a:extLst>
              </a:tr>
              <a:tr h="246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242,68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53771"/>
                  </a:ext>
                </a:extLst>
              </a:tr>
              <a:tr h="246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EBITDA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102112"/>
                  </a:ext>
                </a:extLst>
              </a:tr>
              <a:tr h="246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Тек. ликвидность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210145"/>
                  </a:ext>
                </a:extLst>
              </a:tr>
              <a:tr h="48360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Рентабельность деятельности (итоговая прибыль на расходы)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279054"/>
                  </a:ext>
                </a:extLst>
              </a:tr>
              <a:tr h="218989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556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12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535</Words>
  <Application>Microsoft Office PowerPoint</Application>
  <PresentationFormat>Широкоэкранный</PresentationFormat>
  <Paragraphs>191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Тема Office</vt:lpstr>
      <vt:lpstr>Отчет руководства о результатах финансово-хозяйственной деятельности  (MD&amp;A) и исполнении ключевых КПД</vt:lpstr>
      <vt:lpstr>Анализ руководством компании финансового состояния и результатов деятельности (MD&amp;A)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руководства о результатах финансово-хозяйственной деятельности  (MD&amp;A) и исполнении ключевых КПД</dc:title>
  <dc:creator>Мансуров Жанат</dc:creator>
  <cp:lastModifiedBy>Кокаева Дана</cp:lastModifiedBy>
  <cp:revision>7</cp:revision>
  <dcterms:created xsi:type="dcterms:W3CDTF">2023-05-26T04:15:47Z</dcterms:created>
  <dcterms:modified xsi:type="dcterms:W3CDTF">2024-07-19T10:58:13Z</dcterms:modified>
</cp:coreProperties>
</file>