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4E865-0E9E-4AC4-B9CD-B1D523942B31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D908E-F9FD-482D-8137-3E241CB7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8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763363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2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62319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3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6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5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5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7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8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7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5D92D-AFDE-489B-A4DD-E1E2D96A30F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6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Отчет руководства о результатах финансово-хозяйственной деятельности  (MD&amp;A) и исполнении ключевых КПД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10913092" y="440748"/>
            <a:ext cx="11160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100" b="1" dirty="0">
                <a:latin typeface="+mj-lt"/>
              </a:rPr>
              <a:t>млн. тенге</a:t>
            </a:r>
          </a:p>
        </p:txBody>
      </p:sp>
      <p:sp>
        <p:nvSpPr>
          <p:cNvPr id="9" name="Текст 2"/>
          <p:cNvSpPr txBox="1">
            <a:spLocks/>
          </p:cNvSpPr>
          <p:nvPr/>
        </p:nvSpPr>
        <p:spPr bwMode="auto">
          <a:xfrm>
            <a:off x="221457" y="5220070"/>
            <a:ext cx="11822112" cy="20875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342900" indent="-3429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742950" indent="-3429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реализации продукции в 1-ом полугодии 2023 года составили 759,16 млн. тенге, что выше аналогичного прошлого года за счет увеличения доходов по обслуживанию ИТ инфраструктуры. В то же время имеется снижение ввиду отсутствия вида деятельности по услуге транспортного обслуживания.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финансирования в 9 месяцев 2023 года составили  0,96 млн. тенге, где  отражены доходы по вознаграждениям по депозитам от размещенных вкладов в банках второго уровня АО «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Forte Bank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».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Себестоимость в 9 месяцев 2023 года составила  770,61 млн. тенге за счет роста услуги по гражданско-правовым договорам на 4,51%.  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Общие и админ. расходы в 9 месяцев 2023 года составили 156,96 млн. тенге за счет оптимизации затрат.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EBITDA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в 9 месяцев 2023 года составила 268,27 млн. тенге  за счет сокращения ОАР.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Итоговая прибыль в 9 месяцев 2023 года составила 180,14 млн. тенге связано со снижением расходов.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</p:txBody>
      </p:sp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3209F01-B48C-F837-2B4B-69875E9EC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238396"/>
              </p:ext>
            </p:extLst>
          </p:nvPr>
        </p:nvGraphicFramePr>
        <p:xfrm>
          <a:off x="192088" y="761036"/>
          <a:ext cx="11683822" cy="4864272"/>
        </p:xfrm>
        <a:graphic>
          <a:graphicData uri="http://schemas.openxmlformats.org/drawingml/2006/table">
            <a:tbl>
              <a:tblPr/>
              <a:tblGrid>
                <a:gridCol w="1215749">
                  <a:extLst>
                    <a:ext uri="{9D8B030D-6E8A-4147-A177-3AD203B41FA5}">
                      <a16:colId xmlns:a16="http://schemas.microsoft.com/office/drawing/2014/main" val="1946238806"/>
                    </a:ext>
                  </a:extLst>
                </a:gridCol>
                <a:gridCol w="3173579">
                  <a:extLst>
                    <a:ext uri="{9D8B030D-6E8A-4147-A177-3AD203B41FA5}">
                      <a16:colId xmlns:a16="http://schemas.microsoft.com/office/drawing/2014/main" val="369218877"/>
                    </a:ext>
                  </a:extLst>
                </a:gridCol>
                <a:gridCol w="1215749">
                  <a:extLst>
                    <a:ext uri="{9D8B030D-6E8A-4147-A177-3AD203B41FA5}">
                      <a16:colId xmlns:a16="http://schemas.microsoft.com/office/drawing/2014/main" val="3269333496"/>
                    </a:ext>
                  </a:extLst>
                </a:gridCol>
                <a:gridCol w="1215749">
                  <a:extLst>
                    <a:ext uri="{9D8B030D-6E8A-4147-A177-3AD203B41FA5}">
                      <a16:colId xmlns:a16="http://schemas.microsoft.com/office/drawing/2014/main" val="2084508384"/>
                    </a:ext>
                  </a:extLst>
                </a:gridCol>
                <a:gridCol w="1215749">
                  <a:extLst>
                    <a:ext uri="{9D8B030D-6E8A-4147-A177-3AD203B41FA5}">
                      <a16:colId xmlns:a16="http://schemas.microsoft.com/office/drawing/2014/main" val="2679396072"/>
                    </a:ext>
                  </a:extLst>
                </a:gridCol>
                <a:gridCol w="1215749">
                  <a:extLst>
                    <a:ext uri="{9D8B030D-6E8A-4147-A177-3AD203B41FA5}">
                      <a16:colId xmlns:a16="http://schemas.microsoft.com/office/drawing/2014/main" val="3439597946"/>
                    </a:ext>
                  </a:extLst>
                </a:gridCol>
                <a:gridCol w="1215749">
                  <a:extLst>
                    <a:ext uri="{9D8B030D-6E8A-4147-A177-3AD203B41FA5}">
                      <a16:colId xmlns:a16="http://schemas.microsoft.com/office/drawing/2014/main" val="1939797760"/>
                    </a:ext>
                  </a:extLst>
                </a:gridCol>
                <a:gridCol w="1215749">
                  <a:extLst>
                    <a:ext uri="{9D8B030D-6E8A-4147-A177-3AD203B41FA5}">
                      <a16:colId xmlns:a16="http://schemas.microsoft.com/office/drawing/2014/main" val="409886854"/>
                    </a:ext>
                  </a:extLst>
                </a:gridCol>
              </a:tblGrid>
              <a:tr h="30166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22г./ факту 21г.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месяцев 2022г.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месяцев 2023г.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9 мес. 23г. /факту 9 мес.  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137670"/>
                  </a:ext>
                </a:extLst>
              </a:tr>
              <a:tr h="154342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909229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ROACE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273261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margin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566340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1 159,60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1 516,54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1 096,92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1 142,53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630068"/>
                  </a:ext>
                </a:extLst>
              </a:tr>
              <a:tr h="30166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 от реализации продукции и оказания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1 128,31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1 514,64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1 095,31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1 140,82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629503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конторскому обслуживанию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389,06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305,17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45307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транспортному обслуживанию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577662"/>
                  </a:ext>
                </a:extLst>
              </a:tr>
              <a:tr h="30166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обслуживанию ИТ инфраструктуры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460,824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813,17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416896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от финансирования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,00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970118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доходы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798456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1 082,02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1 403,42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896,19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079969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Себестоимость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757,55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1 127,24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725,46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770,61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19014"/>
                  </a:ext>
                </a:extLst>
              </a:tr>
              <a:tr h="30166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реализацию продукции и оказание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,00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,00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21750"/>
                  </a:ext>
                </a:extLst>
              </a:tr>
              <a:tr h="30166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Общие и административные расходы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883928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финансирование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167772"/>
                  </a:ext>
                </a:extLst>
              </a:tr>
              <a:tr h="30166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расходы от неосновной деятельности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755599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Валовая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387,39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369,84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363644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Операционная прибыль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401702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848148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по КПН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224720"/>
                  </a:ext>
                </a:extLst>
              </a:tr>
              <a:tr h="154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374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89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Анализ руководством компании финансового состояния и результатов деятельности (MD&amp;A)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584D13C1-792E-4E1F-82F2-3A67596A9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469376"/>
              </p:ext>
            </p:extLst>
          </p:nvPr>
        </p:nvGraphicFramePr>
        <p:xfrm>
          <a:off x="192088" y="1043958"/>
          <a:ext cx="11796714" cy="2715241"/>
        </p:xfrm>
        <a:graphic>
          <a:graphicData uri="http://schemas.openxmlformats.org/drawingml/2006/table">
            <a:tbl>
              <a:tblPr/>
              <a:tblGrid>
                <a:gridCol w="1227496">
                  <a:extLst>
                    <a:ext uri="{9D8B030D-6E8A-4147-A177-3AD203B41FA5}">
                      <a16:colId xmlns:a16="http://schemas.microsoft.com/office/drawing/2014/main" val="855732941"/>
                    </a:ext>
                  </a:extLst>
                </a:gridCol>
                <a:gridCol w="3204242">
                  <a:extLst>
                    <a:ext uri="{9D8B030D-6E8A-4147-A177-3AD203B41FA5}">
                      <a16:colId xmlns:a16="http://schemas.microsoft.com/office/drawing/2014/main" val="2607543150"/>
                    </a:ext>
                  </a:extLst>
                </a:gridCol>
                <a:gridCol w="1227496">
                  <a:extLst>
                    <a:ext uri="{9D8B030D-6E8A-4147-A177-3AD203B41FA5}">
                      <a16:colId xmlns:a16="http://schemas.microsoft.com/office/drawing/2014/main" val="2438975701"/>
                    </a:ext>
                  </a:extLst>
                </a:gridCol>
                <a:gridCol w="1227496">
                  <a:extLst>
                    <a:ext uri="{9D8B030D-6E8A-4147-A177-3AD203B41FA5}">
                      <a16:colId xmlns:a16="http://schemas.microsoft.com/office/drawing/2014/main" val="335366626"/>
                    </a:ext>
                  </a:extLst>
                </a:gridCol>
                <a:gridCol w="1227496">
                  <a:extLst>
                    <a:ext uri="{9D8B030D-6E8A-4147-A177-3AD203B41FA5}">
                      <a16:colId xmlns:a16="http://schemas.microsoft.com/office/drawing/2014/main" val="1496422850"/>
                    </a:ext>
                  </a:extLst>
                </a:gridCol>
                <a:gridCol w="1227496">
                  <a:extLst>
                    <a:ext uri="{9D8B030D-6E8A-4147-A177-3AD203B41FA5}">
                      <a16:colId xmlns:a16="http://schemas.microsoft.com/office/drawing/2014/main" val="748383236"/>
                    </a:ext>
                  </a:extLst>
                </a:gridCol>
                <a:gridCol w="1227496">
                  <a:extLst>
                    <a:ext uri="{9D8B030D-6E8A-4147-A177-3AD203B41FA5}">
                      <a16:colId xmlns:a16="http://schemas.microsoft.com/office/drawing/2014/main" val="3051026970"/>
                    </a:ext>
                  </a:extLst>
                </a:gridCol>
                <a:gridCol w="1227496">
                  <a:extLst>
                    <a:ext uri="{9D8B030D-6E8A-4147-A177-3AD203B41FA5}">
                      <a16:colId xmlns:a16="http://schemas.microsoft.com/office/drawing/2014/main" val="3036591916"/>
                    </a:ext>
                  </a:extLst>
                </a:gridCol>
              </a:tblGrid>
              <a:tr h="39856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22г./ факту 21г.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мес. 2022г.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мес. 2023г.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9 мес. 23г. /факту 9 мес.  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099444"/>
                  </a:ext>
                </a:extLst>
              </a:tr>
              <a:tr h="411023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180852"/>
                  </a:ext>
                </a:extLst>
              </a:tr>
              <a:tr h="274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Активы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608,91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637090"/>
                  </a:ext>
                </a:extLst>
              </a:tr>
              <a:tr h="274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793568"/>
                  </a:ext>
                </a:extLst>
              </a:tr>
              <a:tr h="274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Обязательства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318,05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273314"/>
                  </a:ext>
                </a:extLst>
              </a:tr>
              <a:tr h="274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571736"/>
                  </a:ext>
                </a:extLst>
              </a:tr>
              <a:tr h="274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Тек. ликвидность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94461"/>
                  </a:ext>
                </a:extLst>
              </a:tr>
              <a:tr h="5355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Рентабельность деятельности (итоговая прибыль на расходы)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440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112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634</Words>
  <Application>Microsoft Office PowerPoint</Application>
  <PresentationFormat>Широкоэкранный</PresentationFormat>
  <Paragraphs>249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2</vt:lpstr>
      <vt:lpstr>Тема Office</vt:lpstr>
      <vt:lpstr>Отчет руководства о результатах финансово-хозяйственной деятельности  (MD&amp;A) и исполнении ключевых КПД</vt:lpstr>
      <vt:lpstr>Анализ руководством компании финансового состояния и результатов деятельности (MD&amp;A)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руководства о результатах финансово-хозяйственной деятельности  (MD&amp;A) и исполнении ключевых КПД</dc:title>
  <dc:creator>Мансуров Жанат</dc:creator>
  <cp:lastModifiedBy>Мансуров Жанат</cp:lastModifiedBy>
  <cp:revision>5</cp:revision>
  <dcterms:created xsi:type="dcterms:W3CDTF">2023-05-26T04:15:47Z</dcterms:created>
  <dcterms:modified xsi:type="dcterms:W3CDTF">2023-11-06T07:02:36Z</dcterms:modified>
</cp:coreProperties>
</file>