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54E865-0E9E-4AC4-B9CD-B1D523942B31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9D908E-F9FD-482D-8137-3E241CB78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283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61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60425" indent="-328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323975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854200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384425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416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988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560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132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9B16931-CB68-42FB-AD40-DBC484305B4A}" type="slidenum">
              <a:rPr lang="ru-RU" altLang="ru-RU" sz="1400" smtClean="0"/>
              <a:pPr>
                <a:spcBef>
                  <a:spcPct val="0"/>
                </a:spcBef>
              </a:pPr>
              <a:t>1</a:t>
            </a:fld>
            <a:endParaRPr lang="ru-RU" altLang="ru-RU" sz="1400"/>
          </a:p>
        </p:txBody>
      </p:sp>
    </p:spTree>
    <p:extLst>
      <p:ext uri="{BB962C8B-B14F-4D97-AF65-F5344CB8AC3E}">
        <p14:creationId xmlns:p14="http://schemas.microsoft.com/office/powerpoint/2010/main" val="3763363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61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60425" indent="-328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323975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854200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384425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416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988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560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132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9B16931-CB68-42FB-AD40-DBC484305B4A}" type="slidenum">
              <a:rPr lang="ru-RU" altLang="ru-RU" sz="1400" smtClean="0"/>
              <a:pPr>
                <a:spcBef>
                  <a:spcPct val="0"/>
                </a:spcBef>
              </a:pPr>
              <a:t>2</a:t>
            </a:fld>
            <a:endParaRPr lang="ru-RU" altLang="ru-RU" sz="1400"/>
          </a:p>
        </p:txBody>
      </p:sp>
    </p:spTree>
    <p:extLst>
      <p:ext uri="{BB962C8B-B14F-4D97-AF65-F5344CB8AC3E}">
        <p14:creationId xmlns:p14="http://schemas.microsoft.com/office/powerpoint/2010/main" val="3623195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537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69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353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951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596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38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77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784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973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889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714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5D92D-AFDE-489B-A4DD-E1E2D96A30FD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267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9352" y="71438"/>
            <a:ext cx="8980086" cy="649287"/>
          </a:xfrm>
          <a:ln w="22225"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sz="20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Отчет руководства о результатах финансово-хозяйственной деятельности  (MD&amp;A) и исполнении ключевых КПД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123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31AEC13-CA28-4A4B-A372-873D0AFB313E}" type="slidenum">
              <a:rPr lang="ru-RU" altLang="ru-R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ru-RU" altLang="ru-RU" sz="1200">
              <a:solidFill>
                <a:srgbClr val="898989"/>
              </a:solidFill>
            </a:endParaRPr>
          </a:p>
        </p:txBody>
      </p:sp>
      <p:cxnSp>
        <p:nvCxnSpPr>
          <p:cNvPr id="5" name="Прямая соединительная линия 4"/>
          <p:cNvCxnSpPr>
            <a:cxnSpLocks/>
          </p:cNvCxnSpPr>
          <p:nvPr/>
        </p:nvCxnSpPr>
        <p:spPr>
          <a:xfrm flipV="1">
            <a:off x="192088" y="677863"/>
            <a:ext cx="11880850" cy="42862"/>
          </a:xfrm>
          <a:prstGeom prst="line">
            <a:avLst/>
          </a:prstGeom>
          <a:ln w="2222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Рисунок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97510" y="-4929"/>
            <a:ext cx="1747162" cy="54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270" name="TextBox 8"/>
          <p:cNvSpPr txBox="1">
            <a:spLocks noChangeArrowheads="1"/>
          </p:cNvSpPr>
          <p:nvPr/>
        </p:nvSpPr>
        <p:spPr bwMode="auto">
          <a:xfrm>
            <a:off x="10883899" y="589756"/>
            <a:ext cx="1116013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100" b="1" dirty="0">
                <a:latin typeface="+mj-lt"/>
              </a:rPr>
              <a:t>млн. тенге</a:t>
            </a:r>
          </a:p>
        </p:txBody>
      </p:sp>
      <p:sp>
        <p:nvSpPr>
          <p:cNvPr id="9" name="Текст 2"/>
          <p:cNvSpPr txBox="1">
            <a:spLocks/>
          </p:cNvSpPr>
          <p:nvPr/>
        </p:nvSpPr>
        <p:spPr bwMode="auto">
          <a:xfrm>
            <a:off x="221457" y="5220070"/>
            <a:ext cx="11822112" cy="208756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342900" indent="-34290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742950" indent="-3429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Доходы от реализации продукции в 1-ом полугодии 2023 года составили 759,16 млн. тенге, что выше аналогичного прошлого года за счет увеличения доходов по обслуживанию ИТ инфраструктуры. В то же время имеется снижение ввиду отсутствия вида деятельности по услуге транспортного обслуживания.</a:t>
            </a:r>
          </a:p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Доходы от финансирования в 1-ом полугодии 2023 года составили  0,52 млн. тенге, где  отражены доходы по вознаграждениям по депозитам от размещенных вкладов в банках второго уровня АО «</a:t>
            </a:r>
            <a:r>
              <a:rPr lang="en-US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Forte Bank</a:t>
            </a: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». </a:t>
            </a:r>
          </a:p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Себестоимость в 1-ом полугодии 2023 года составила  500,60 млн. тенге за счет роста услуги по гражданско-правовым договорам на 5,6%.   </a:t>
            </a:r>
          </a:p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Общие и админ. расходы в 1-ом полугодии 2023 года составили 99,85 млн. </a:t>
            </a:r>
            <a:r>
              <a:rPr lang="ru-RU" altLang="ru-RU" sz="1000">
                <a:solidFill>
                  <a:srgbClr val="002060"/>
                </a:solidFill>
                <a:latin typeface="Arial" charset="0"/>
                <a:cs typeface="Arial" charset="0"/>
              </a:rPr>
              <a:t>тенге за </a:t>
            </a: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счет оптимизации затрат.</a:t>
            </a:r>
          </a:p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r>
              <a:rPr lang="en-US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EBITDA </a:t>
            </a: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в 1-ом полугодии 2023 года составила 195,63 млн. тенге  за счет сокращения ОАР. </a:t>
            </a:r>
          </a:p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Итоговая прибыль в 1-ом полугодии 2023 года составила 138,09 млн. тенге связано со снижением расходов.</a:t>
            </a:r>
          </a:p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altLang="ru-RU" sz="900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altLang="ru-RU" sz="900" dirty="0">
              <a:latin typeface="Arial" charset="0"/>
              <a:cs typeface="Arial" charset="0"/>
            </a:endParaRPr>
          </a:p>
          <a:p>
            <a:pPr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altLang="ru-RU" sz="600" dirty="0">
              <a:latin typeface="Arial" charset="0"/>
              <a:cs typeface="Arial" charset="0"/>
            </a:endParaRPr>
          </a:p>
          <a:p>
            <a:pPr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altLang="ru-RU" sz="600" dirty="0">
              <a:latin typeface="Arial" charset="0"/>
              <a:cs typeface="Arial" charset="0"/>
            </a:endParaRPr>
          </a:p>
          <a:p>
            <a:pPr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altLang="ru-RU" sz="600" dirty="0">
              <a:latin typeface="Arial" charset="0"/>
              <a:cs typeface="Arial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altLang="ru-RU" sz="600" dirty="0">
              <a:latin typeface="Arial" charset="0"/>
              <a:cs typeface="Arial" charset="0"/>
            </a:endParaRPr>
          </a:p>
        </p:txBody>
      </p:sp>
      <p:pic>
        <p:nvPicPr>
          <p:cNvPr id="10" name="Picture 2" descr="D:\работа\фриланс\Samruk Energy\Презентация\logo ESC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115888"/>
            <a:ext cx="1150937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BA1A3B02-7DB8-D4FB-CA47-D75A1ADCE8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7091815"/>
              </p:ext>
            </p:extLst>
          </p:nvPr>
        </p:nvGraphicFramePr>
        <p:xfrm>
          <a:off x="177800" y="851694"/>
          <a:ext cx="11822112" cy="4368376"/>
        </p:xfrm>
        <a:graphic>
          <a:graphicData uri="http://schemas.openxmlformats.org/drawingml/2006/table">
            <a:tbl>
              <a:tblPr/>
              <a:tblGrid>
                <a:gridCol w="1067495">
                  <a:extLst>
                    <a:ext uri="{9D8B030D-6E8A-4147-A177-3AD203B41FA5}">
                      <a16:colId xmlns:a16="http://schemas.microsoft.com/office/drawing/2014/main" val="3953934951"/>
                    </a:ext>
                  </a:extLst>
                </a:gridCol>
                <a:gridCol w="3919462">
                  <a:extLst>
                    <a:ext uri="{9D8B030D-6E8A-4147-A177-3AD203B41FA5}">
                      <a16:colId xmlns:a16="http://schemas.microsoft.com/office/drawing/2014/main" val="127111472"/>
                    </a:ext>
                  </a:extLst>
                </a:gridCol>
                <a:gridCol w="1067495">
                  <a:extLst>
                    <a:ext uri="{9D8B030D-6E8A-4147-A177-3AD203B41FA5}">
                      <a16:colId xmlns:a16="http://schemas.microsoft.com/office/drawing/2014/main" val="1252193313"/>
                    </a:ext>
                  </a:extLst>
                </a:gridCol>
                <a:gridCol w="1067495">
                  <a:extLst>
                    <a:ext uri="{9D8B030D-6E8A-4147-A177-3AD203B41FA5}">
                      <a16:colId xmlns:a16="http://schemas.microsoft.com/office/drawing/2014/main" val="3890324878"/>
                    </a:ext>
                  </a:extLst>
                </a:gridCol>
                <a:gridCol w="1067495">
                  <a:extLst>
                    <a:ext uri="{9D8B030D-6E8A-4147-A177-3AD203B41FA5}">
                      <a16:colId xmlns:a16="http://schemas.microsoft.com/office/drawing/2014/main" val="3329839763"/>
                    </a:ext>
                  </a:extLst>
                </a:gridCol>
                <a:gridCol w="1067495">
                  <a:extLst>
                    <a:ext uri="{9D8B030D-6E8A-4147-A177-3AD203B41FA5}">
                      <a16:colId xmlns:a16="http://schemas.microsoft.com/office/drawing/2014/main" val="1666554896"/>
                    </a:ext>
                  </a:extLst>
                </a:gridCol>
                <a:gridCol w="1067495">
                  <a:extLst>
                    <a:ext uri="{9D8B030D-6E8A-4147-A177-3AD203B41FA5}">
                      <a16:colId xmlns:a16="http://schemas.microsoft.com/office/drawing/2014/main" val="1802515010"/>
                    </a:ext>
                  </a:extLst>
                </a:gridCol>
                <a:gridCol w="1497680">
                  <a:extLst>
                    <a:ext uri="{9D8B030D-6E8A-4147-A177-3AD203B41FA5}">
                      <a16:colId xmlns:a16="http://schemas.microsoft.com/office/drawing/2014/main" val="711288165"/>
                    </a:ext>
                  </a:extLst>
                </a:gridCol>
              </a:tblGrid>
              <a:tr h="182028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№ п/п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Наименование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2021 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2022 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факт 22г./ факту 21г.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пол. 2022г.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пол. 2023г.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факт 1 пол. 23г. /факту 1 пол.  22г.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4714797"/>
                  </a:ext>
                </a:extLst>
              </a:tr>
              <a:tr h="182028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9904580"/>
                  </a:ext>
                </a:extLst>
              </a:tr>
              <a:tr h="18202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1.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ROACE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3877830"/>
                  </a:ext>
                </a:extLst>
              </a:tr>
              <a:tr h="18202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2.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EBITDA margin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0729689"/>
                  </a:ext>
                </a:extLst>
              </a:tr>
              <a:tr h="18202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3.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Доходы всего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1 159,60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1 516,54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736,79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760,36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0127399"/>
                  </a:ext>
                </a:extLst>
              </a:tr>
              <a:tr h="35538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Доход от реализации продукции и оказания услуг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1 128,31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1 514,64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735,97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759,16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28992"/>
                  </a:ext>
                </a:extLst>
              </a:tr>
              <a:tr h="18202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 конторскому обслуживанию</a:t>
                      </a:r>
                    </a:p>
                  </a:txBody>
                  <a:tcPr marL="78012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603,62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389,06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199,28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321703"/>
                  </a:ext>
                </a:extLst>
              </a:tr>
              <a:tr h="18202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 транспортному обслуживанию</a:t>
                      </a:r>
                    </a:p>
                  </a:txBody>
                  <a:tcPr marL="78012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186,34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0992183"/>
                  </a:ext>
                </a:extLst>
              </a:tr>
              <a:tr h="18202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 обслуживанию ИТ инфраструктуры</a:t>
                      </a:r>
                    </a:p>
                  </a:txBody>
                  <a:tcPr marL="78012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460,824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939,24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456,41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542,17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5991771"/>
                  </a:ext>
                </a:extLst>
              </a:tr>
              <a:tr h="18202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Доходы от финансирования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4096930"/>
                  </a:ext>
                </a:extLst>
              </a:tr>
              <a:tr h="18202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Прочие доходы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368769"/>
                  </a:ext>
                </a:extLst>
              </a:tr>
              <a:tr h="18202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Расходы всего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1 082,02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1 403,42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589,84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606,93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9214302"/>
                  </a:ext>
                </a:extLst>
              </a:tr>
              <a:tr h="18202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Себестоимость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757,55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1 127,24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471,97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500,60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020947"/>
                  </a:ext>
                </a:extLst>
              </a:tr>
              <a:tr h="35538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Расходы на реализацию продукции и оказание услуг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9465754"/>
                  </a:ext>
                </a:extLst>
              </a:tr>
              <a:tr h="18202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Общие и административные расходы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291,54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596002"/>
                  </a:ext>
                </a:extLst>
              </a:tr>
              <a:tr h="18202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Расходы на финансирование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866374"/>
                  </a:ext>
                </a:extLst>
              </a:tr>
              <a:tr h="18202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Прочие расходы от неосновной деятельности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60"/>
                  </a:ext>
                </a:extLst>
              </a:tr>
              <a:tr h="18202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Валовая прибыль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370,76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387,39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258,57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32165"/>
                  </a:ext>
                </a:extLst>
              </a:tr>
              <a:tr h="18202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Операционная прибыль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130,08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156,33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158,71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7380918"/>
                  </a:ext>
                </a:extLst>
              </a:tr>
              <a:tr h="18202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EBITDA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203,99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204,57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195,63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9055648"/>
                  </a:ext>
                </a:extLst>
              </a:tr>
              <a:tr h="18202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Расходы по КПН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298690"/>
                  </a:ext>
                </a:extLst>
              </a:tr>
              <a:tr h="18202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Итоговая прибыль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133,03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315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3899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9352" y="71438"/>
            <a:ext cx="8980086" cy="649287"/>
          </a:xfrm>
          <a:ln w="22225"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sz="20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Анализ руководством компании финансового состояния и результатов деятельности (MD&amp;A) 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123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31AEC13-CA28-4A4B-A372-873D0AFB313E}" type="slidenum">
              <a:rPr lang="ru-RU" altLang="ru-R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ru-RU" altLang="ru-RU" sz="1200">
              <a:solidFill>
                <a:srgbClr val="898989"/>
              </a:solidFill>
            </a:endParaRPr>
          </a:p>
        </p:txBody>
      </p:sp>
      <p:cxnSp>
        <p:nvCxnSpPr>
          <p:cNvPr id="5" name="Прямая соединительная линия 4"/>
          <p:cNvCxnSpPr>
            <a:cxnSpLocks/>
          </p:cNvCxnSpPr>
          <p:nvPr/>
        </p:nvCxnSpPr>
        <p:spPr>
          <a:xfrm flipV="1">
            <a:off x="192088" y="677863"/>
            <a:ext cx="11880850" cy="42862"/>
          </a:xfrm>
          <a:prstGeom prst="line">
            <a:avLst/>
          </a:prstGeom>
          <a:ln w="2222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Рисунок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97510" y="-4929"/>
            <a:ext cx="1747162" cy="54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2" descr="D:\работа\фриланс\Samruk Energy\Презентация\logo ESC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115888"/>
            <a:ext cx="1150937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F41E9BF3-D455-5FF0-B3F4-B34CC80B3B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722427"/>
              </p:ext>
            </p:extLst>
          </p:nvPr>
        </p:nvGraphicFramePr>
        <p:xfrm>
          <a:off x="192088" y="1044134"/>
          <a:ext cx="11751555" cy="2762517"/>
        </p:xfrm>
        <a:graphic>
          <a:graphicData uri="http://schemas.openxmlformats.org/drawingml/2006/table">
            <a:tbl>
              <a:tblPr/>
              <a:tblGrid>
                <a:gridCol w="1061124">
                  <a:extLst>
                    <a:ext uri="{9D8B030D-6E8A-4147-A177-3AD203B41FA5}">
                      <a16:colId xmlns:a16="http://schemas.microsoft.com/office/drawing/2014/main" val="668630816"/>
                    </a:ext>
                  </a:extLst>
                </a:gridCol>
                <a:gridCol w="3896069">
                  <a:extLst>
                    <a:ext uri="{9D8B030D-6E8A-4147-A177-3AD203B41FA5}">
                      <a16:colId xmlns:a16="http://schemas.microsoft.com/office/drawing/2014/main" val="4153638581"/>
                    </a:ext>
                  </a:extLst>
                </a:gridCol>
                <a:gridCol w="1061124">
                  <a:extLst>
                    <a:ext uri="{9D8B030D-6E8A-4147-A177-3AD203B41FA5}">
                      <a16:colId xmlns:a16="http://schemas.microsoft.com/office/drawing/2014/main" val="1369013482"/>
                    </a:ext>
                  </a:extLst>
                </a:gridCol>
                <a:gridCol w="1061124">
                  <a:extLst>
                    <a:ext uri="{9D8B030D-6E8A-4147-A177-3AD203B41FA5}">
                      <a16:colId xmlns:a16="http://schemas.microsoft.com/office/drawing/2014/main" val="1433314150"/>
                    </a:ext>
                  </a:extLst>
                </a:gridCol>
                <a:gridCol w="1061124">
                  <a:extLst>
                    <a:ext uri="{9D8B030D-6E8A-4147-A177-3AD203B41FA5}">
                      <a16:colId xmlns:a16="http://schemas.microsoft.com/office/drawing/2014/main" val="1360139898"/>
                    </a:ext>
                  </a:extLst>
                </a:gridCol>
                <a:gridCol w="1061124">
                  <a:extLst>
                    <a:ext uri="{9D8B030D-6E8A-4147-A177-3AD203B41FA5}">
                      <a16:colId xmlns:a16="http://schemas.microsoft.com/office/drawing/2014/main" val="1409084507"/>
                    </a:ext>
                  </a:extLst>
                </a:gridCol>
                <a:gridCol w="1061124">
                  <a:extLst>
                    <a:ext uri="{9D8B030D-6E8A-4147-A177-3AD203B41FA5}">
                      <a16:colId xmlns:a16="http://schemas.microsoft.com/office/drawing/2014/main" val="4244983372"/>
                    </a:ext>
                  </a:extLst>
                </a:gridCol>
                <a:gridCol w="1488742">
                  <a:extLst>
                    <a:ext uri="{9D8B030D-6E8A-4147-A177-3AD203B41FA5}">
                      <a16:colId xmlns:a16="http://schemas.microsoft.com/office/drawing/2014/main" val="1841924709"/>
                    </a:ext>
                  </a:extLst>
                </a:gridCol>
              </a:tblGrid>
              <a:tr h="44422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№ п/п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Наименование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2021 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2022 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факт 22г./ факту 21г.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пол. 2022г.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пол. 2023г.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факт 1 пол. 23г. /факту 1 пол.  22г.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747745"/>
                  </a:ext>
                </a:extLst>
              </a:tr>
              <a:tr h="291522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2702815"/>
                  </a:ext>
                </a:extLst>
              </a:tr>
              <a:tr h="29152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Активы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525,04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608,91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673,91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488,22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5633720"/>
                  </a:ext>
                </a:extLst>
              </a:tr>
              <a:tr h="29152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СК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198,53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290,85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351,11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245,54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6945756"/>
                  </a:ext>
                </a:extLst>
              </a:tr>
              <a:tr h="29152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Обязательства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326,51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318,05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322,80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242,68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559669"/>
                  </a:ext>
                </a:extLst>
              </a:tr>
              <a:tr h="29152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EBITDA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203,99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204,57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195,63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632040"/>
                  </a:ext>
                </a:extLst>
              </a:tr>
              <a:tr h="29152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Тек. ликвидность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9002086"/>
                  </a:ext>
                </a:extLst>
              </a:tr>
              <a:tr h="56916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6.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Рентабельность деятельности (итоговая прибыль на расходы)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7047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31126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629</Words>
  <Application>Microsoft Office PowerPoint</Application>
  <PresentationFormat>Широкоэкранный</PresentationFormat>
  <Paragraphs>249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 2</vt:lpstr>
      <vt:lpstr>Тема Office</vt:lpstr>
      <vt:lpstr>Отчет руководства о результатах финансово-хозяйственной деятельности  (MD&amp;A) и исполнении ключевых КПД</vt:lpstr>
      <vt:lpstr>Анализ руководством компании финансового состояния и результатов деятельности (MD&amp;A)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руководства о результатах финансово-хозяйственной деятельности  (MD&amp;A) и исполнении ключевых КПД</dc:title>
  <dc:creator>Мансуров Жанат</dc:creator>
  <cp:lastModifiedBy>Мансуров Жанат</cp:lastModifiedBy>
  <cp:revision>4</cp:revision>
  <dcterms:created xsi:type="dcterms:W3CDTF">2023-05-26T04:15:47Z</dcterms:created>
  <dcterms:modified xsi:type="dcterms:W3CDTF">2023-08-01T05:05:17Z</dcterms:modified>
</cp:coreProperties>
</file>